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81" r:id="rId23"/>
    <p:sldId id="282" r:id="rId24"/>
    <p:sldId id="283" r:id="rId25"/>
    <p:sldId id="292" r:id="rId26"/>
    <p:sldId id="296" r:id="rId27"/>
    <p:sldId id="312" r:id="rId28"/>
    <p:sldId id="313" r:id="rId29"/>
    <p:sldId id="314" r:id="rId30"/>
    <p:sldId id="315" r:id="rId31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0416" autoAdjust="0"/>
    <p:restoredTop sz="90929"/>
  </p:normalViewPr>
  <p:slideViewPr>
    <p:cSldViewPr snapToGrid="0" snapToObjects="1">
      <p:cViewPr varScale="1">
        <p:scale>
          <a:sx n="103" d="100"/>
          <a:sy n="103" d="100"/>
        </p:scale>
        <p:origin x="-185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29.xml"/><Relationship Id="rId2" Type="http://schemas.openxmlformats.org/officeDocument/2006/relationships/slide" Target="slides/slide28.xml"/><Relationship Id="rId1" Type="http://schemas.openxmlformats.org/officeDocument/2006/relationships/slide" Target="slides/slide27.xml"/><Relationship Id="rId4" Type="http://schemas.openxmlformats.org/officeDocument/2006/relationships/slide" Target="slides/slide3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79876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8B0174-EE25-413A-9CA2-EF1D4A3C1FC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D3F5BF-60A7-4B51-8BA2-E4A44A8604C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8DA57-7205-4388-A35E-510C395F2DE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553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553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302E03-24E5-4542-954E-454E53F04F5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619413-4B05-4076-8982-B881F1689A2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DFB532-F0CD-4EC7-8AFF-E35EA43FB1E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5715000"/>
            <a:ext cx="4495800" cy="83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5715000"/>
            <a:ext cx="4495800" cy="83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C93827-F0D5-4B16-AC7B-711AEA6F52D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63B3BB-F410-425F-BD9C-61D73936B4F7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6386E4-B087-4C81-828B-321315EF41B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69A007-86C7-495D-8F6C-E68185055BC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3D89B1-BA79-41B4-818C-345CEAF617D3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2CFB67-6427-48D3-97BC-FFBAAF54357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宋体" pitchFamily="2" charset="-122"/>
              </a:defRPr>
            </a:lvl1pPr>
          </a:lstStyle>
          <a:p>
            <a:fld id="{01E58AC2-9298-47ED-836E-F7C68D3DB62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9pPr>
    </p:titleStyle>
    <p:bodyStyle>
      <a:lvl1pPr marL="609600" indent="-609600" algn="l" rtl="0" fontAlgn="base">
        <a:spcBef>
          <a:spcPct val="20000"/>
        </a:spcBef>
        <a:spcAft>
          <a:spcPct val="0"/>
        </a:spcAft>
        <a:buClr>
          <a:schemeClr val="accent2"/>
        </a:buClr>
        <a:buAutoNum type="alphaLcParenR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2pPr>
      <a:lvl3pPr marL="1371600" indent="-4572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752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4pPr>
      <a:lvl5pPr marL="22098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5pPr>
      <a:lvl6pPr marL="26670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6pPr>
      <a:lvl7pPr marL="31242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7pPr>
      <a:lvl8pPr marL="35814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8pPr>
      <a:lvl9pPr marL="4038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685800" y="2171700"/>
            <a:ext cx="7772400" cy="1120775"/>
          </a:xfrm>
          <a:noFill/>
          <a:ln/>
        </p:spPr>
        <p:txBody>
          <a:bodyPr/>
          <a:lstStyle/>
          <a:p>
            <a:r>
              <a:rPr lang="en-US" altLang="zh-CN" sz="4000" dirty="0" smtClean="0">
                <a:ea typeface="宋体" pitchFamily="2" charset="-122"/>
              </a:rPr>
              <a:t> </a:t>
            </a:r>
            <a:r>
              <a:rPr lang="en-US" altLang="zh-CN" sz="4000" dirty="0">
                <a:solidFill>
                  <a:schemeClr val="accent6"/>
                </a:solidFill>
                <a:ea typeface="宋体" pitchFamily="2" charset="-122"/>
              </a:rPr>
              <a:t>The Transport Layer</a:t>
            </a:r>
            <a:br>
              <a:rPr lang="en-US" altLang="zh-CN" sz="4000" dirty="0">
                <a:solidFill>
                  <a:schemeClr val="accent6"/>
                </a:solidFill>
                <a:ea typeface="宋体" pitchFamily="2" charset="-122"/>
              </a:rPr>
            </a:br>
            <a:r>
              <a:rPr lang="en-US" altLang="zh-CN" sz="4000" dirty="0">
                <a:solidFill>
                  <a:schemeClr val="accent6"/>
                </a:solidFill>
                <a:ea typeface="宋体" pitchFamily="2" charset="-122"/>
              </a:rPr>
              <a:t>     </a:t>
            </a:r>
            <a:r>
              <a:rPr lang="en-US" altLang="zh-CN" sz="4000" dirty="0" smtClean="0">
                <a:solidFill>
                  <a:schemeClr val="accent6"/>
                </a:solidFill>
                <a:ea typeface="宋体" pitchFamily="2" charset="-122"/>
              </a:rPr>
              <a:t>(</a:t>
            </a:r>
            <a:r>
              <a:rPr lang="en-US" altLang="zh-CN" sz="4000" dirty="0">
                <a:solidFill>
                  <a:schemeClr val="accent6"/>
                </a:solidFill>
                <a:ea typeface="宋体" pitchFamily="2" charset="-122"/>
              </a:rPr>
              <a:t>Basic Principles)</a:t>
            </a:r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685800" y="339725"/>
            <a:ext cx="7772400" cy="99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zh-CN" sz="4800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4800" dirty="0">
                <a:solidFill>
                  <a:schemeClr val="accent6"/>
                </a:solidFill>
                <a:latin typeface="Times New Roman" pitchFamily="18" charset="0"/>
                <a:ea typeface="宋体" pitchFamily="2" charset="-122"/>
              </a:rPr>
              <a:t>Computer </a:t>
            </a:r>
            <a:r>
              <a:rPr lang="en-US" altLang="zh-CN" sz="4800" dirty="0" smtClean="0">
                <a:solidFill>
                  <a:schemeClr val="accent6"/>
                </a:solidFill>
                <a:latin typeface="Times New Roman" pitchFamily="18" charset="0"/>
                <a:ea typeface="宋体" pitchFamily="2" charset="-122"/>
              </a:rPr>
              <a:t>Networks</a:t>
            </a:r>
            <a:endParaRPr lang="en-US" altLang="zh-CN" sz="5400" dirty="0">
              <a:solidFill>
                <a:schemeClr val="accent6"/>
              </a:solidFill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2061" name="Object 13"/>
          <p:cNvGraphicFramePr>
            <a:graphicFrameLocks/>
          </p:cNvGraphicFramePr>
          <p:nvPr/>
        </p:nvGraphicFramePr>
        <p:xfrm>
          <a:off x="358775" y="1379538"/>
          <a:ext cx="8382000" cy="76200"/>
        </p:xfrm>
        <a:graphic>
          <a:graphicData uri="http://schemas.openxmlformats.org/presentationml/2006/ole">
            <p:oleObj spid="_x0000_s2061" name="Clip" r:id="rId3" imgW="6857143" imgH="48963" progId="MS_ClipArt_Gallery.5">
              <p:embed/>
            </p:oleObj>
          </a:graphicData>
        </a:graphic>
      </p:graphicFrame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304800" y="4114800"/>
            <a:ext cx="8305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</a:pPr>
            <a:endParaRPr lang="en-US" altLang="zh-CN" sz="2000" b="1" dirty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Elements of Transport Protocols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7988" y="1595438"/>
            <a:ext cx="7466012" cy="4957762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Addressing</a:t>
            </a:r>
          </a:p>
          <a:p>
            <a:pPr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Connection Establishment</a:t>
            </a:r>
          </a:p>
          <a:p>
            <a:pPr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Connection Release</a:t>
            </a:r>
          </a:p>
          <a:p>
            <a:pPr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Flow Control and Buffering</a:t>
            </a:r>
          </a:p>
          <a:p>
            <a:pPr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Multiplexing</a:t>
            </a:r>
          </a:p>
          <a:p>
            <a:pPr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Crash Recovery</a:t>
            </a:r>
          </a:p>
          <a:p>
            <a:pPr>
              <a:buFontTx/>
              <a:buChar char="•"/>
            </a:pPr>
            <a:endParaRPr lang="zh-CN" altLang="en-US" sz="320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Transport Protocol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90675" y="5257800"/>
            <a:ext cx="7553325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a)</a:t>
            </a:r>
            <a:r>
              <a:rPr lang="en-US" altLang="zh-CN">
                <a:ea typeface="宋体" pitchFamily="2" charset="-122"/>
              </a:rPr>
              <a:t> Environment of the data link layer.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>
                <a:ea typeface="宋体" pitchFamily="2" charset="-122"/>
              </a:rPr>
              <a:t> Environment of the transport layer.</a:t>
            </a:r>
          </a:p>
        </p:txBody>
      </p:sp>
      <p:pic>
        <p:nvPicPr>
          <p:cNvPr id="19461" name="Picture 5" descr="6-0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875" y="1809750"/>
            <a:ext cx="8412163" cy="2216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Addressing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zh-CN">
                <a:ea typeface="宋体" pitchFamily="2" charset="-122"/>
              </a:rPr>
              <a:t>TSAPs, NSAPs and transport connections.</a:t>
            </a:r>
          </a:p>
        </p:txBody>
      </p:sp>
      <p:pic>
        <p:nvPicPr>
          <p:cNvPr id="20485" name="Picture 5" descr="6-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2650" y="1314450"/>
            <a:ext cx="4799013" cy="398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Connection Establishment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2638" y="5715000"/>
            <a:ext cx="6881812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CN">
                <a:ea typeface="宋体" pitchFamily="2" charset="-122"/>
              </a:rPr>
              <a:t>How a user process in host 1 establishes a connection with a time-of-day server in host 2.</a:t>
            </a:r>
          </a:p>
        </p:txBody>
      </p:sp>
      <p:pic>
        <p:nvPicPr>
          <p:cNvPr id="21509" name="Picture 5" descr="6-0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75" y="1179513"/>
            <a:ext cx="6534150" cy="42021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Connection Establishment (cont.)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342900" y="3925888"/>
            <a:ext cx="8366125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Three protocol scenarios for establishing a connection using a three-way handshake.  CR denotes CONNECTION REQUEST.  </a:t>
            </a:r>
            <a:br>
              <a:rPr lang="en-US" altLang="zh-CN" sz="240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(a)</a:t>
            </a: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 Normal operation, </a:t>
            </a:r>
            <a:br>
              <a:rPr lang="en-US" altLang="zh-CN" sz="240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(b)</a:t>
            </a: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 Old CONNECTION REQUEST appearing out of nowhere.  </a:t>
            </a:r>
            <a:br>
              <a:rPr lang="en-US" altLang="zh-CN" sz="240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(c)</a:t>
            </a: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 Duplicate CONNECTION REQUEST and duplicate ACK.</a:t>
            </a:r>
          </a:p>
        </p:txBody>
      </p:sp>
      <p:pic>
        <p:nvPicPr>
          <p:cNvPr id="23558" name="Picture 6" descr="6-11"/>
          <p:cNvPicPr>
            <a:picLocks noChangeAspect="1" noChangeArrowheads="1"/>
          </p:cNvPicPr>
          <p:nvPr/>
        </p:nvPicPr>
        <p:blipFill>
          <a:blip r:embed="rId2"/>
          <a:srcRect b="49911"/>
          <a:stretch>
            <a:fillRect/>
          </a:stretch>
        </p:blipFill>
        <p:spPr bwMode="auto">
          <a:xfrm>
            <a:off x="912813" y="1252538"/>
            <a:ext cx="4535487" cy="2236787"/>
          </a:xfrm>
          <a:prstGeom prst="rect">
            <a:avLst/>
          </a:prstGeom>
          <a:noFill/>
        </p:spPr>
      </p:pic>
      <p:pic>
        <p:nvPicPr>
          <p:cNvPr id="23559" name="Picture 7" descr="6-11"/>
          <p:cNvPicPr>
            <a:picLocks noChangeAspect="1" noChangeArrowheads="1"/>
          </p:cNvPicPr>
          <p:nvPr/>
        </p:nvPicPr>
        <p:blipFill>
          <a:blip r:embed="rId2"/>
          <a:srcRect l="22681" t="49484" r="21422"/>
          <a:stretch>
            <a:fillRect/>
          </a:stretch>
        </p:blipFill>
        <p:spPr bwMode="auto">
          <a:xfrm>
            <a:off x="5808663" y="1195388"/>
            <a:ext cx="2535237" cy="22558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Connection Release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1980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CN">
                <a:ea typeface="宋体" pitchFamily="2" charset="-122"/>
              </a:rPr>
              <a:t>Abrupt disconnection with loss of data.</a:t>
            </a:r>
          </a:p>
        </p:txBody>
      </p:sp>
      <p:pic>
        <p:nvPicPr>
          <p:cNvPr id="24581" name="Picture 5" descr="6-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6513" y="1395413"/>
            <a:ext cx="3971925" cy="4016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Connection Release (2)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zh-CN">
                <a:ea typeface="宋体" pitchFamily="2" charset="-122"/>
              </a:rPr>
              <a:t>The two-army problem.</a:t>
            </a:r>
          </a:p>
        </p:txBody>
      </p:sp>
      <p:pic>
        <p:nvPicPr>
          <p:cNvPr id="25605" name="Picture 5" descr="6-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5388" y="2062163"/>
            <a:ext cx="6680200" cy="2701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Connection Release (3)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CN">
                <a:ea typeface="宋体" pitchFamily="2" charset="-122"/>
              </a:rPr>
              <a:t>Four protocol scenarios for releasing a connection.  </a:t>
            </a: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(a)</a:t>
            </a:r>
            <a:r>
              <a:rPr lang="en-US" altLang="zh-CN">
                <a:ea typeface="宋体" pitchFamily="2" charset="-122"/>
              </a:rPr>
              <a:t> Normal case of a three-way handshake.  </a:t>
            </a: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>
                <a:ea typeface="宋体" pitchFamily="2" charset="-122"/>
              </a:rPr>
              <a:t> final ACK lost.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121025" y="2830513"/>
            <a:ext cx="1392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itchFamily="18" charset="0"/>
                <a:ea typeface="宋体" pitchFamily="2" charset="-122"/>
              </a:rPr>
              <a:t>6-14, </a:t>
            </a: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a, b</a:t>
            </a:r>
          </a:p>
        </p:txBody>
      </p:sp>
      <p:pic>
        <p:nvPicPr>
          <p:cNvPr id="26629" name="Picture 5" descr="6-14"/>
          <p:cNvPicPr>
            <a:picLocks noChangeAspect="1" noChangeArrowheads="1"/>
          </p:cNvPicPr>
          <p:nvPr/>
        </p:nvPicPr>
        <p:blipFill>
          <a:blip r:embed="rId2"/>
          <a:srcRect b="51152"/>
          <a:stretch>
            <a:fillRect/>
          </a:stretch>
        </p:blipFill>
        <p:spPr bwMode="auto">
          <a:xfrm>
            <a:off x="714375" y="1393825"/>
            <a:ext cx="7748588" cy="4070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Connection Release (4)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3425" y="5715000"/>
            <a:ext cx="8137525" cy="8382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c)</a:t>
            </a:r>
            <a:r>
              <a:rPr lang="en-US" altLang="zh-CN">
                <a:ea typeface="宋体" pitchFamily="2" charset="-122"/>
              </a:rPr>
              <a:t> Response lost.  (</a:t>
            </a: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d)</a:t>
            </a:r>
            <a:r>
              <a:rPr lang="en-US" altLang="zh-CN">
                <a:ea typeface="宋体" pitchFamily="2" charset="-122"/>
              </a:rPr>
              <a:t>  Response lost and subsequent DRs lost.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121025" y="2830513"/>
            <a:ext cx="1392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itchFamily="18" charset="0"/>
                <a:ea typeface="宋体" pitchFamily="2" charset="-122"/>
              </a:rPr>
              <a:t>6-14, </a:t>
            </a: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c,d</a:t>
            </a:r>
          </a:p>
        </p:txBody>
      </p:sp>
      <p:pic>
        <p:nvPicPr>
          <p:cNvPr id="27653" name="Picture 5" descr="6-14"/>
          <p:cNvPicPr>
            <a:picLocks noChangeAspect="1" noChangeArrowheads="1"/>
          </p:cNvPicPr>
          <p:nvPr/>
        </p:nvPicPr>
        <p:blipFill>
          <a:blip r:embed="rId2"/>
          <a:srcRect t="50192"/>
          <a:stretch>
            <a:fillRect/>
          </a:stretch>
        </p:blipFill>
        <p:spPr bwMode="auto">
          <a:xfrm>
            <a:off x="733425" y="1006475"/>
            <a:ext cx="7967663" cy="42656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Flow Control and Buffering</a:t>
            </a:r>
          </a:p>
        </p:txBody>
      </p:sp>
      <p:pic>
        <p:nvPicPr>
          <p:cNvPr id="28677" name="Picture 5" descr="6-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1650" y="1643063"/>
            <a:ext cx="5832475" cy="3349625"/>
          </a:xfrm>
          <a:prstGeom prst="rect">
            <a:avLst/>
          </a:prstGeom>
          <a:noFill/>
        </p:spPr>
      </p:pic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385763" y="5329238"/>
            <a:ext cx="87582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(</a:t>
            </a:r>
            <a:r>
              <a:rPr lang="en-US" altLang="zh-CN" sz="240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a)</a:t>
            </a: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  Chained fixed-size buffers.   </a:t>
            </a:r>
            <a:r>
              <a:rPr lang="en-US" altLang="zh-CN" sz="240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(b)</a:t>
            </a: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  Chained variable-sized buffers.  </a:t>
            </a:r>
            <a:br>
              <a:rPr lang="en-US" altLang="zh-CN" sz="240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(c)</a:t>
            </a: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  One large circular buffer per connection.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The Transport Service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3588" y="1431925"/>
            <a:ext cx="8380412" cy="5121275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Services Provided to the Upper Layers</a:t>
            </a:r>
          </a:p>
          <a:p>
            <a:pPr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Transport Service Primitives</a:t>
            </a:r>
          </a:p>
          <a:p>
            <a:pPr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Berkeley Sockets</a:t>
            </a:r>
          </a:p>
          <a:p>
            <a:pPr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An Example of Socket Programming: </a:t>
            </a:r>
          </a:p>
          <a:p>
            <a:pPr lvl="1"/>
            <a:r>
              <a:rPr lang="en-US" altLang="zh-CN" sz="2800">
                <a:ea typeface="宋体" pitchFamily="2" charset="-122"/>
              </a:rPr>
              <a:t>An Internet File Server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Multiplexing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a)</a:t>
            </a:r>
            <a:r>
              <a:rPr lang="en-US" altLang="zh-CN">
                <a:ea typeface="宋体" pitchFamily="2" charset="-122"/>
              </a:rPr>
              <a:t> Upward multiplexing.    </a:t>
            </a: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>
                <a:ea typeface="宋体" pitchFamily="2" charset="-122"/>
              </a:rPr>
              <a:t> Downward multiplexing.</a:t>
            </a:r>
          </a:p>
        </p:txBody>
      </p:sp>
      <p:pic>
        <p:nvPicPr>
          <p:cNvPr id="29701" name="Picture 5" descr="6-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7575" y="1489075"/>
            <a:ext cx="7440613" cy="36147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Crash Recovery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zh-CN">
                <a:ea typeface="宋体" pitchFamily="2" charset="-122"/>
              </a:rPr>
              <a:t>Different combinations of client and server strategy.</a:t>
            </a:r>
          </a:p>
        </p:txBody>
      </p:sp>
      <p:pic>
        <p:nvPicPr>
          <p:cNvPr id="31751" name="Picture 7" descr="6-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000" y="1597025"/>
            <a:ext cx="7615238" cy="3543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A Simple Transport Protocol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7825" y="1636713"/>
            <a:ext cx="8475663" cy="4902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CN" sz="3600">
                <a:ea typeface="宋体" pitchFamily="2" charset="-122"/>
              </a:rPr>
              <a:t>The Example Service Primitives</a:t>
            </a:r>
          </a:p>
          <a:p>
            <a:pPr>
              <a:buFontTx/>
              <a:buChar char="•"/>
            </a:pPr>
            <a:r>
              <a:rPr lang="en-US" altLang="zh-CN" sz="3600">
                <a:ea typeface="宋体" pitchFamily="2" charset="-122"/>
              </a:rPr>
              <a:t>The Example Transport Entity</a:t>
            </a:r>
          </a:p>
          <a:p>
            <a:pPr>
              <a:buFontTx/>
              <a:buChar char="•"/>
            </a:pPr>
            <a:r>
              <a:rPr lang="en-US" altLang="zh-CN" sz="3600">
                <a:ea typeface="宋体" pitchFamily="2" charset="-122"/>
              </a:rPr>
              <a:t>The Example as a Finite State Machine</a:t>
            </a:r>
          </a:p>
          <a:p>
            <a:pPr>
              <a:buFontTx/>
              <a:buChar char="•"/>
            </a:pPr>
            <a:endParaRPr lang="zh-CN" altLang="en-US" sz="360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The Example Transport Entity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zh-CN">
                <a:ea typeface="宋体" pitchFamily="2" charset="-122"/>
              </a:rPr>
              <a:t>The network layer packets used in our example.</a:t>
            </a:r>
          </a:p>
        </p:txBody>
      </p:sp>
      <p:pic>
        <p:nvPicPr>
          <p:cNvPr id="33797" name="Picture 5" descr="6-1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6638" y="2193925"/>
            <a:ext cx="7107237" cy="24558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The Example Transport Entity (2)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8" y="1504950"/>
            <a:ext cx="9212262" cy="50482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>
                <a:ea typeface="宋体" pitchFamily="2" charset="-122"/>
              </a:rPr>
              <a:t>Each connection is in one of seven states:</a:t>
            </a:r>
          </a:p>
          <a:p>
            <a:pPr>
              <a:buFontTx/>
              <a:buAutoNum type="arabicPeriod"/>
            </a:pPr>
            <a:r>
              <a:rPr lang="en-US" altLang="zh-CN">
                <a:ea typeface="宋体" pitchFamily="2" charset="-122"/>
              </a:rPr>
              <a:t>Idle – Connection not established yet.</a:t>
            </a:r>
          </a:p>
          <a:p>
            <a:pPr>
              <a:buFontTx/>
              <a:buAutoNum type="arabicPeriod"/>
            </a:pPr>
            <a:r>
              <a:rPr lang="en-US" altLang="zh-CN">
                <a:ea typeface="宋体" pitchFamily="2" charset="-122"/>
              </a:rPr>
              <a:t>Waiting – CONNECT has been executed, CALL REQUEST sent.</a:t>
            </a:r>
          </a:p>
          <a:p>
            <a:pPr>
              <a:buFontTx/>
              <a:buAutoNum type="arabicPeriod"/>
            </a:pPr>
            <a:r>
              <a:rPr lang="en-US" altLang="zh-CN">
                <a:ea typeface="宋体" pitchFamily="2" charset="-122"/>
              </a:rPr>
              <a:t>Queued – A CALL REQUEST has arrived; no LISTEN yet.</a:t>
            </a:r>
          </a:p>
          <a:p>
            <a:pPr>
              <a:buFontTx/>
              <a:buAutoNum type="arabicPeriod"/>
            </a:pPr>
            <a:r>
              <a:rPr lang="en-US" altLang="zh-CN">
                <a:ea typeface="宋体" pitchFamily="2" charset="-122"/>
              </a:rPr>
              <a:t>Established – The connection has been established.</a:t>
            </a:r>
          </a:p>
          <a:p>
            <a:pPr>
              <a:buFontTx/>
              <a:buAutoNum type="arabicPeriod"/>
            </a:pPr>
            <a:r>
              <a:rPr lang="en-US" altLang="zh-CN">
                <a:ea typeface="宋体" pitchFamily="2" charset="-122"/>
              </a:rPr>
              <a:t>Sending – The user is waiting for permission to send a packet.</a:t>
            </a:r>
          </a:p>
          <a:p>
            <a:pPr>
              <a:buFontTx/>
              <a:buAutoNum type="arabicPeriod"/>
            </a:pPr>
            <a:r>
              <a:rPr lang="en-US" altLang="zh-CN">
                <a:ea typeface="宋体" pitchFamily="2" charset="-122"/>
              </a:rPr>
              <a:t>Receiving – A RECEIVE has been done.</a:t>
            </a:r>
          </a:p>
          <a:p>
            <a:pPr>
              <a:buFontTx/>
              <a:buAutoNum type="arabicPeriod"/>
            </a:pPr>
            <a:r>
              <a:rPr lang="en-US" altLang="zh-CN">
                <a:ea typeface="宋体" pitchFamily="2" charset="-122"/>
              </a:rPr>
              <a:t>DISCONNECTING – a DISCONNECT has been done locally.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ea typeface="宋体" pitchFamily="2" charset="-122"/>
              </a:rPr>
              <a:t>The Example as a Finite State Machine (2)</a:t>
            </a:r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493713" y="5846763"/>
            <a:ext cx="82534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The example protocol in graphical form.  Transitions that leave the connection state unchanged have been omitted for simplicity.</a:t>
            </a:r>
          </a:p>
        </p:txBody>
      </p:sp>
      <p:pic>
        <p:nvPicPr>
          <p:cNvPr id="44039" name="Picture 7" descr="6-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7125" y="1014413"/>
            <a:ext cx="4313238" cy="4752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The Real-Time Transport Protocol (2)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zh-CN">
                <a:ea typeface="宋体" pitchFamily="2" charset="-122"/>
              </a:rPr>
              <a:t>The RTP header.</a:t>
            </a:r>
          </a:p>
        </p:txBody>
      </p:sp>
      <p:pic>
        <p:nvPicPr>
          <p:cNvPr id="48135" name="Picture 7" descr="6-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2963" y="1689100"/>
            <a:ext cx="7646987" cy="3324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Performance Issues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1950" y="1550988"/>
            <a:ext cx="8782050" cy="5002212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Performance Problems in Computer Networks</a:t>
            </a:r>
          </a:p>
          <a:p>
            <a:pPr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Network Performance Measurement</a:t>
            </a:r>
          </a:p>
          <a:p>
            <a:pPr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System Design for Better Performance</a:t>
            </a:r>
          </a:p>
          <a:p>
            <a:pPr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Fast TPDU Processing</a:t>
            </a:r>
          </a:p>
          <a:p>
            <a:pPr>
              <a:buFontTx/>
              <a:buChar char="•"/>
            </a:pPr>
            <a:r>
              <a:rPr lang="en-US" altLang="zh-CN" sz="3200">
                <a:ea typeface="宋体" pitchFamily="2" charset="-122"/>
              </a:rPr>
              <a:t>Protocols for Gigabit Networks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itchFamily="2" charset="-122"/>
              </a:rPr>
              <a:t>Performance Problems in Computer Networks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7813" y="5715000"/>
            <a:ext cx="8866187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>
                <a:ea typeface="宋体" pitchFamily="2" charset="-122"/>
              </a:rPr>
              <a:t>The state of transmitting one megabit from San Diego to Boston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(a)</a:t>
            </a:r>
            <a:r>
              <a:rPr lang="en-US" altLang="zh-CN">
                <a:ea typeface="宋体" pitchFamily="2" charset="-122"/>
              </a:rPr>
              <a:t> At t = 0,   </a:t>
            </a: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>
                <a:ea typeface="宋体" pitchFamily="2" charset="-122"/>
              </a:rPr>
              <a:t> After 500 </a:t>
            </a:r>
            <a:r>
              <a:rPr lang="el-GR">
                <a:cs typeface="Times New Roman" pitchFamily="18" charset="0"/>
              </a:rPr>
              <a:t>μ</a:t>
            </a:r>
            <a:r>
              <a:rPr lang="en-US" altLang="zh-CN">
                <a:ea typeface="宋体" pitchFamily="2" charset="-122"/>
              </a:rPr>
              <a:t>sec, </a:t>
            </a: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(c)</a:t>
            </a:r>
            <a:r>
              <a:rPr lang="en-US" altLang="zh-CN">
                <a:ea typeface="宋体" pitchFamily="2" charset="-122"/>
              </a:rPr>
              <a:t> After 20 msec,  </a:t>
            </a: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(d)</a:t>
            </a:r>
            <a:r>
              <a:rPr lang="en-US" altLang="zh-CN">
                <a:ea typeface="宋体" pitchFamily="2" charset="-122"/>
              </a:rPr>
              <a:t> after 40 msec.</a:t>
            </a:r>
            <a:endParaRPr lang="el-GR">
              <a:cs typeface="Times New Roman" pitchFamily="18" charset="0"/>
            </a:endParaRPr>
          </a:p>
        </p:txBody>
      </p:sp>
      <p:pic>
        <p:nvPicPr>
          <p:cNvPr id="66565" name="Picture 5" descr="6-4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5138" y="1143000"/>
            <a:ext cx="5730875" cy="4200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Network Performance Measurement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2093913"/>
            <a:ext cx="8747125" cy="44592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800">
                <a:ea typeface="宋体" pitchFamily="2" charset="-122"/>
              </a:rPr>
              <a:t>The basic loop for improving network performance.</a:t>
            </a:r>
          </a:p>
          <a:p>
            <a:pPr>
              <a:buFontTx/>
              <a:buAutoNum type="arabicPeriod"/>
            </a:pPr>
            <a:r>
              <a:rPr lang="en-US" altLang="zh-CN" sz="2800">
                <a:ea typeface="宋体" pitchFamily="2" charset="-122"/>
              </a:rPr>
              <a:t>Measure relevant network parameters, performance.</a:t>
            </a:r>
          </a:p>
          <a:p>
            <a:pPr>
              <a:buFontTx/>
              <a:buAutoNum type="arabicPeriod"/>
            </a:pPr>
            <a:r>
              <a:rPr lang="en-US" altLang="zh-CN" sz="2800">
                <a:ea typeface="宋体" pitchFamily="2" charset="-122"/>
              </a:rPr>
              <a:t>Try to understand what is going on.</a:t>
            </a:r>
          </a:p>
          <a:p>
            <a:pPr>
              <a:buFontTx/>
              <a:buAutoNum type="arabicPeriod"/>
            </a:pPr>
            <a:r>
              <a:rPr lang="en-US" altLang="zh-CN" sz="2800">
                <a:ea typeface="宋体" pitchFamily="2" charset="-122"/>
              </a:rPr>
              <a:t>Change one parameter.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Services Provided to the Upper Layers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zh-CN">
                <a:ea typeface="宋体" pitchFamily="2" charset="-122"/>
              </a:rPr>
              <a:t>The network, transport, and application layers.</a:t>
            </a:r>
          </a:p>
        </p:txBody>
      </p:sp>
      <p:pic>
        <p:nvPicPr>
          <p:cNvPr id="9221" name="Picture 5" descr="6-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75" y="1566863"/>
            <a:ext cx="7221538" cy="36655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System Design for Better Performance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0688" y="1371600"/>
            <a:ext cx="8723312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800">
                <a:ea typeface="宋体" pitchFamily="2" charset="-122"/>
              </a:rPr>
              <a:t>Rules:</a:t>
            </a:r>
          </a:p>
          <a:p>
            <a:pPr>
              <a:buFontTx/>
              <a:buAutoNum type="arabicPeriod"/>
            </a:pPr>
            <a:r>
              <a:rPr lang="en-US" altLang="zh-CN" sz="2800">
                <a:ea typeface="宋体" pitchFamily="2" charset="-122"/>
              </a:rPr>
              <a:t>CPU speed is more important than network speed.</a:t>
            </a:r>
          </a:p>
          <a:p>
            <a:pPr>
              <a:buFontTx/>
              <a:buAutoNum type="arabicPeriod"/>
            </a:pPr>
            <a:r>
              <a:rPr lang="en-US" altLang="zh-CN" sz="2800">
                <a:ea typeface="宋体" pitchFamily="2" charset="-122"/>
              </a:rPr>
              <a:t>Reduce packet count to reduce software overhead.</a:t>
            </a:r>
          </a:p>
          <a:p>
            <a:pPr>
              <a:buFontTx/>
              <a:buAutoNum type="arabicPeriod"/>
            </a:pPr>
            <a:r>
              <a:rPr lang="en-US" altLang="zh-CN" sz="2800">
                <a:ea typeface="宋体" pitchFamily="2" charset="-122"/>
              </a:rPr>
              <a:t>Minimize context switches.</a:t>
            </a:r>
          </a:p>
          <a:p>
            <a:pPr>
              <a:buFontTx/>
              <a:buAutoNum type="arabicPeriod"/>
            </a:pPr>
            <a:r>
              <a:rPr lang="en-US" altLang="zh-CN" sz="2800">
                <a:ea typeface="宋体" pitchFamily="2" charset="-122"/>
              </a:rPr>
              <a:t>Minimize copying.</a:t>
            </a:r>
          </a:p>
          <a:p>
            <a:pPr>
              <a:buFontTx/>
              <a:buAutoNum type="arabicPeriod"/>
            </a:pPr>
            <a:r>
              <a:rPr lang="en-US" altLang="zh-CN" sz="2800">
                <a:ea typeface="宋体" pitchFamily="2" charset="-122"/>
              </a:rPr>
              <a:t>You can buy more bandwidth but not lower delay.</a:t>
            </a:r>
          </a:p>
          <a:p>
            <a:pPr>
              <a:buFontTx/>
              <a:buAutoNum type="arabicPeriod"/>
            </a:pPr>
            <a:r>
              <a:rPr lang="en-US" altLang="zh-CN" sz="2800">
                <a:ea typeface="宋体" pitchFamily="2" charset="-122"/>
              </a:rPr>
              <a:t>Avoiding congestion is better than recovering from it.</a:t>
            </a:r>
          </a:p>
          <a:p>
            <a:pPr>
              <a:buFontTx/>
              <a:buAutoNum type="arabicPeriod"/>
            </a:pPr>
            <a:r>
              <a:rPr lang="en-US" altLang="zh-CN" sz="2800">
                <a:ea typeface="宋体" pitchFamily="2" charset="-122"/>
              </a:rPr>
              <a:t>Avoid timeouts.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Transport Service Primitives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72440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CN">
                <a:ea typeface="宋体" pitchFamily="2" charset="-122"/>
              </a:rPr>
              <a:t>The primitives for a simple transport service.</a:t>
            </a:r>
          </a:p>
        </p:txBody>
      </p:sp>
      <p:pic>
        <p:nvPicPr>
          <p:cNvPr id="10245" name="Picture 5" descr="6-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2143125"/>
            <a:ext cx="7766050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Transport Service Primitives (2)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zh-CN">
                <a:ea typeface="宋体" pitchFamily="2" charset="-122"/>
              </a:rPr>
              <a:t>The nesting of TPDUs, packets, and frames.</a:t>
            </a:r>
          </a:p>
        </p:txBody>
      </p:sp>
      <p:pic>
        <p:nvPicPr>
          <p:cNvPr id="11269" name="Picture 5" descr="6-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3" y="2171700"/>
            <a:ext cx="8423275" cy="2533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Transport Service Primitives (3)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12738" y="5160963"/>
            <a:ext cx="85312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A state diagram for a simple connection management scheme.  Transitions labeled in italics are caused by packet arrivals.  The solid lines show the client's state sequence.   The dashed lines show the server's state sequence. </a:t>
            </a:r>
          </a:p>
        </p:txBody>
      </p:sp>
      <p:pic>
        <p:nvPicPr>
          <p:cNvPr id="13318" name="Picture 6" descr="6-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9175" y="1303338"/>
            <a:ext cx="4641850" cy="36179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Berkeley Sockets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zh-CN">
                <a:ea typeface="宋体" pitchFamily="2" charset="-122"/>
              </a:rPr>
              <a:t>The socket primitives for TCP.</a:t>
            </a:r>
          </a:p>
        </p:txBody>
      </p:sp>
      <p:pic>
        <p:nvPicPr>
          <p:cNvPr id="12293" name="Picture 5" descr="6-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5538" y="1982788"/>
            <a:ext cx="6938962" cy="28717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429000" cy="3181350"/>
          </a:xfrm>
        </p:spPr>
        <p:txBody>
          <a:bodyPr/>
          <a:lstStyle/>
          <a:p>
            <a:r>
              <a:rPr lang="en-US" altLang="zh-CN" sz="4000">
                <a:ea typeface="宋体" pitchFamily="2" charset="-122"/>
              </a:rPr>
              <a:t>Socket Programming Example:</a:t>
            </a:r>
            <a:br>
              <a:rPr lang="en-US" altLang="zh-CN" sz="4000">
                <a:ea typeface="宋体" pitchFamily="2" charset="-122"/>
              </a:rPr>
            </a:br>
            <a:r>
              <a:rPr lang="en-US" altLang="zh-CN" sz="4000">
                <a:ea typeface="宋体" pitchFamily="2" charset="-122"/>
              </a:rPr>
              <a:t>Internet File Server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589588"/>
            <a:ext cx="3333750" cy="1268412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CN">
                <a:ea typeface="宋体" pitchFamily="2" charset="-122"/>
              </a:rPr>
              <a:t>Client code using sockets.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708400" y="3081338"/>
            <a:ext cx="876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itchFamily="18" charset="0"/>
                <a:ea typeface="宋体" pitchFamily="2" charset="-122"/>
              </a:rPr>
              <a:t>6-6-1</a:t>
            </a:r>
          </a:p>
        </p:txBody>
      </p:sp>
      <p:pic>
        <p:nvPicPr>
          <p:cNvPr id="14341" name="Picture 5" descr="6-6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0" y="228600"/>
            <a:ext cx="5029200" cy="662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502025" cy="3379788"/>
          </a:xfrm>
        </p:spPr>
        <p:txBody>
          <a:bodyPr/>
          <a:lstStyle/>
          <a:p>
            <a:r>
              <a:rPr lang="en-US" altLang="zh-CN" sz="4000">
                <a:ea typeface="宋体" pitchFamily="2" charset="-122"/>
              </a:rPr>
              <a:t>Socket Programming Example:</a:t>
            </a:r>
            <a:br>
              <a:rPr lang="en-US" altLang="zh-CN" sz="4000">
                <a:ea typeface="宋体" pitchFamily="2" charset="-122"/>
              </a:rPr>
            </a:br>
            <a:r>
              <a:rPr lang="en-US" altLang="zh-CN" sz="4000">
                <a:ea typeface="宋体" pitchFamily="2" charset="-122"/>
              </a:rPr>
              <a:t>Internet File Server (2)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519738"/>
            <a:ext cx="3094038" cy="1338262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CN">
                <a:ea typeface="宋体" pitchFamily="2" charset="-122"/>
              </a:rPr>
              <a:t>Server code using sockets.</a:t>
            </a:r>
          </a:p>
        </p:txBody>
      </p:sp>
      <p:pic>
        <p:nvPicPr>
          <p:cNvPr id="15365" name="Picture 5" descr="6-6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5763" y="171450"/>
            <a:ext cx="4679950" cy="65103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Tannenbaum</Template>
  <TotalTime>1359</TotalTime>
  <Words>661</Words>
  <Application>Microsoft PowerPoint</Application>
  <PresentationFormat>全屏显示(4:3)</PresentationFormat>
  <Paragraphs>97</Paragraphs>
  <Slides>30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Arial</vt:lpstr>
      <vt:lpstr>Times New Roman</vt:lpstr>
      <vt:lpstr>宋体</vt:lpstr>
      <vt:lpstr>Tahoma</vt:lpstr>
      <vt:lpstr>Times</vt:lpstr>
      <vt:lpstr>Tannenbaum</vt:lpstr>
      <vt:lpstr>Microsoft Clip Gallery</vt:lpstr>
      <vt:lpstr> The Transport Layer      (Basic Principles)</vt:lpstr>
      <vt:lpstr>The Transport Service</vt:lpstr>
      <vt:lpstr>Services Provided to the Upper Layers</vt:lpstr>
      <vt:lpstr>Transport Service Primitives</vt:lpstr>
      <vt:lpstr>Transport Service Primitives (2)</vt:lpstr>
      <vt:lpstr>Transport Service Primitives (3)</vt:lpstr>
      <vt:lpstr>Berkeley Sockets</vt:lpstr>
      <vt:lpstr>Socket Programming Example: Internet File Server</vt:lpstr>
      <vt:lpstr>Socket Programming Example: Internet File Server (2)</vt:lpstr>
      <vt:lpstr>Elements of Transport Protocols</vt:lpstr>
      <vt:lpstr>Transport Protocol</vt:lpstr>
      <vt:lpstr>Addressing</vt:lpstr>
      <vt:lpstr>Connection Establishment</vt:lpstr>
      <vt:lpstr>Connection Establishment (cont.)</vt:lpstr>
      <vt:lpstr>Connection Release</vt:lpstr>
      <vt:lpstr>Connection Release (2)</vt:lpstr>
      <vt:lpstr>Connection Release (3)</vt:lpstr>
      <vt:lpstr>Connection Release (4)</vt:lpstr>
      <vt:lpstr>Flow Control and Buffering</vt:lpstr>
      <vt:lpstr>Multiplexing</vt:lpstr>
      <vt:lpstr>Crash Recovery</vt:lpstr>
      <vt:lpstr>A Simple Transport Protocol</vt:lpstr>
      <vt:lpstr>The Example Transport Entity</vt:lpstr>
      <vt:lpstr>The Example Transport Entity (2)</vt:lpstr>
      <vt:lpstr>The Example as a Finite State Machine (2)</vt:lpstr>
      <vt:lpstr>The Real-Time Transport Protocol (2)</vt:lpstr>
      <vt:lpstr>Performance Issues</vt:lpstr>
      <vt:lpstr>Performance Problems in Computer Networks</vt:lpstr>
      <vt:lpstr>Network Performance Measurement</vt:lpstr>
      <vt:lpstr>System Design for Better Performance</vt:lpstr>
    </vt:vector>
  </TitlesOfParts>
  <Company>East Texas Data Service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Transport Layer</dc:title>
  <dc:creator>Steve Armstrong</dc:creator>
  <cp:lastModifiedBy>hgd</cp:lastModifiedBy>
  <cp:revision>52</cp:revision>
  <dcterms:created xsi:type="dcterms:W3CDTF">2002-07-29T13:02:35Z</dcterms:created>
  <dcterms:modified xsi:type="dcterms:W3CDTF">2018-11-21T11:02:22Z</dcterms:modified>
</cp:coreProperties>
</file>